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1\Plant1_Common\Monika\New%20folder\New%20Microsoft%20Excel%20Worksheet%20-%20Copy%20-%20Cop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1\Plant1_Common\Monika\New%20folder\New%20Microsoft%20Excel%20Worksheet%20-%20Copy%20-%20Cop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287750096811669"/>
          <c:y val="0.12943500432606161"/>
          <c:w val="0.76915004338015391"/>
          <c:h val="0.70938612964007297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544576"/>
        <c:axId val="25546112"/>
      </c:barChart>
      <c:catAx>
        <c:axId val="25544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5546112"/>
        <c:crosses val="autoZero"/>
        <c:auto val="1"/>
        <c:lblAlgn val="ctr"/>
        <c:lblOffset val="100"/>
        <c:noMultiLvlLbl val="0"/>
      </c:catAx>
      <c:valAx>
        <c:axId val="2554611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55445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287750096811669"/>
          <c:y val="0.12943500432606161"/>
          <c:w val="0.76915004338015391"/>
          <c:h val="0.7093861296400729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traub!$V$9:$V$10</c:f>
              <c:strCache>
                <c:ptCount val="2"/>
                <c:pt idx="0">
                  <c:v>Before</c:v>
                </c:pt>
                <c:pt idx="1">
                  <c:v>After</c:v>
                </c:pt>
              </c:strCache>
            </c:strRef>
          </c:cat>
          <c:val>
            <c:numRef>
              <c:f>traub!$W$9:$W$10</c:f>
              <c:numCache>
                <c:formatCode>General</c:formatCode>
                <c:ptCount val="2"/>
                <c:pt idx="0">
                  <c:v>90</c:v>
                </c:pt>
                <c:pt idx="1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040000"/>
        <c:axId val="27041792"/>
      </c:barChart>
      <c:catAx>
        <c:axId val="27040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7041792"/>
        <c:crosses val="autoZero"/>
        <c:auto val="1"/>
        <c:lblAlgn val="ctr"/>
        <c:lblOffset val="100"/>
        <c:noMultiLvlLbl val="0"/>
      </c:catAx>
      <c:valAx>
        <c:axId val="2704179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70400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BB3AFD-AB0B-48C4-AFC2-AD5DB79C7270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BBA4A0-93E6-45F8-BBE5-92856BC9D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72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6390EE-7199-453E-BA4A-0081D64B7242}" type="slidenum">
              <a:rPr lang="en-IN" altLang="en-US" smtClean="0">
                <a:solidFill>
                  <a:srgbClr val="000000"/>
                </a:solidFill>
              </a:rPr>
              <a:pPr/>
              <a:t>1</a:t>
            </a:fld>
            <a:endParaRPr lang="en-IN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36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hart" Target="../charts/chart1.xml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chart" Target="../charts/chart2.xml"/><Relationship Id="rId10" Type="http://schemas.openxmlformats.org/officeDocument/2006/relationships/image" Target="../media/image4.jpeg"/><Relationship Id="rId4" Type="http://schemas.openxmlformats.org/officeDocument/2006/relationships/image" Target="../media/image1.png"/><Relationship Id="rId9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" name="Chart 173"/>
          <p:cNvGraphicFramePr/>
          <p:nvPr>
            <p:extLst>
              <p:ext uri="{D42A27DB-BD31-4B8C-83A1-F6EECF244321}">
                <p14:modId xmlns:p14="http://schemas.microsoft.com/office/powerpoint/2010/main" val="453635542"/>
              </p:ext>
            </p:extLst>
          </p:nvPr>
        </p:nvGraphicFramePr>
        <p:xfrm>
          <a:off x="7112000" y="7821613"/>
          <a:ext cx="2917825" cy="1512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76" name="Picture 9" descr="advi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437309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7" name="Straight Connector 176"/>
          <p:cNvCxnSpPr/>
          <p:nvPr/>
        </p:nvCxnSpPr>
        <p:spPr>
          <a:xfrm>
            <a:off x="152400" y="6719046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Rectangle 40"/>
          <p:cNvSpPr>
            <a:spLocks noChangeArrowheads="1"/>
          </p:cNvSpPr>
          <p:nvPr/>
        </p:nvSpPr>
        <p:spPr bwMode="auto">
          <a:xfrm>
            <a:off x="3211219" y="1080246"/>
            <a:ext cx="5780381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20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140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To take spindle motor up side of machine</a:t>
            </a:r>
            <a:endParaRPr lang="en-US" alt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9" name="Rectangle 2"/>
          <p:cNvSpPr>
            <a:spLocks noChangeArrowheads="1"/>
          </p:cNvSpPr>
          <p:nvPr/>
        </p:nvSpPr>
        <p:spPr bwMode="auto">
          <a:xfrm>
            <a:off x="158750" y="394446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0" name="Rectangle 3"/>
          <p:cNvSpPr>
            <a:spLocks noChangeArrowheads="1"/>
          </p:cNvSpPr>
          <p:nvPr/>
        </p:nvSpPr>
        <p:spPr bwMode="auto">
          <a:xfrm>
            <a:off x="158750" y="394446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1" name="Rectangle 4"/>
          <p:cNvSpPr>
            <a:spLocks noChangeArrowheads="1"/>
          </p:cNvSpPr>
          <p:nvPr/>
        </p:nvSpPr>
        <p:spPr bwMode="auto">
          <a:xfrm>
            <a:off x="1606550" y="394446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2" name="Rectangle 5"/>
          <p:cNvSpPr>
            <a:spLocks noChangeArrowheads="1"/>
          </p:cNvSpPr>
          <p:nvPr/>
        </p:nvSpPr>
        <p:spPr bwMode="auto">
          <a:xfrm>
            <a:off x="1606550" y="546846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183" name="Rectangle 6"/>
          <p:cNvSpPr>
            <a:spLocks noChangeArrowheads="1"/>
          </p:cNvSpPr>
          <p:nvPr/>
        </p:nvSpPr>
        <p:spPr bwMode="auto">
          <a:xfrm>
            <a:off x="1606550" y="699246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Maint.</a:t>
            </a:r>
            <a:endParaRPr lang="en-US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4" name="Rectangle 7"/>
          <p:cNvSpPr>
            <a:spLocks noChangeArrowheads="1"/>
          </p:cNvSpPr>
          <p:nvPr/>
        </p:nvSpPr>
        <p:spPr bwMode="auto">
          <a:xfrm>
            <a:off x="158750" y="851646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5" name="Rectangle 8"/>
          <p:cNvSpPr>
            <a:spLocks noChangeArrowheads="1"/>
          </p:cNvSpPr>
          <p:nvPr/>
        </p:nvSpPr>
        <p:spPr bwMode="auto">
          <a:xfrm>
            <a:off x="1301751" y="851646"/>
            <a:ext cx="1909468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Turning</a:t>
            </a:r>
            <a:endParaRPr lang="en-US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6" name="Rectangle 9"/>
          <p:cNvSpPr>
            <a:spLocks noChangeArrowheads="1"/>
          </p:cNvSpPr>
          <p:nvPr/>
        </p:nvSpPr>
        <p:spPr bwMode="auto">
          <a:xfrm>
            <a:off x="3586163" y="3944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187" name="Rectangle 10"/>
          <p:cNvSpPr>
            <a:spLocks noChangeArrowheads="1"/>
          </p:cNvSpPr>
          <p:nvPr/>
        </p:nvSpPr>
        <p:spPr bwMode="auto">
          <a:xfrm>
            <a:off x="3586163" y="5468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188" name="Rectangle 11"/>
          <p:cNvSpPr>
            <a:spLocks noChangeArrowheads="1"/>
          </p:cNvSpPr>
          <p:nvPr/>
        </p:nvSpPr>
        <p:spPr bwMode="auto">
          <a:xfrm>
            <a:off x="3586163" y="6992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189" name="Rectangle 12"/>
          <p:cNvSpPr>
            <a:spLocks noChangeArrowheads="1"/>
          </p:cNvSpPr>
          <p:nvPr/>
        </p:nvSpPr>
        <p:spPr bwMode="auto">
          <a:xfrm>
            <a:off x="3205163" y="851646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 :-  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Traub / Spindle motor   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0" name="Rectangle 13"/>
          <p:cNvSpPr>
            <a:spLocks noChangeArrowheads="1"/>
          </p:cNvSpPr>
          <p:nvPr/>
        </p:nvSpPr>
        <p:spPr bwMode="auto">
          <a:xfrm>
            <a:off x="6326188" y="851646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Turning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1" name="Rectangle 14"/>
          <p:cNvSpPr>
            <a:spLocks noChangeArrowheads="1"/>
          </p:cNvSpPr>
          <p:nvPr/>
        </p:nvSpPr>
        <p:spPr bwMode="auto">
          <a:xfrm>
            <a:off x="4803775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192" name="Rectangle 15"/>
          <p:cNvSpPr>
            <a:spLocks noChangeArrowheads="1"/>
          </p:cNvSpPr>
          <p:nvPr/>
        </p:nvSpPr>
        <p:spPr bwMode="auto">
          <a:xfrm>
            <a:off x="7240588" y="394446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3" name="WordArt 16"/>
          <p:cNvSpPr>
            <a:spLocks noChangeArrowheads="1" noChangeShapeType="1" noTextEdit="1"/>
          </p:cNvSpPr>
          <p:nvPr/>
        </p:nvSpPr>
        <p:spPr bwMode="auto">
          <a:xfrm>
            <a:off x="7316788" y="470646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N" sz="1050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/>
                <a:cs typeface="Arial" charset="0"/>
              </a:rPr>
              <a:t>KAIZEN  IDEA SHEET</a:t>
            </a:r>
          </a:p>
        </p:txBody>
      </p:sp>
      <p:sp>
        <p:nvSpPr>
          <p:cNvPr id="194" name="Rectangle 17"/>
          <p:cNvSpPr>
            <a:spLocks noChangeArrowheads="1"/>
          </p:cNvSpPr>
          <p:nvPr/>
        </p:nvSpPr>
        <p:spPr bwMode="auto">
          <a:xfrm>
            <a:off x="5108575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195" name="Rectangle 18"/>
          <p:cNvSpPr>
            <a:spLocks noChangeArrowheads="1"/>
          </p:cNvSpPr>
          <p:nvPr/>
        </p:nvSpPr>
        <p:spPr bwMode="auto">
          <a:xfrm>
            <a:off x="5413375" y="394446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196" name="Rectangle 19"/>
          <p:cNvSpPr>
            <a:spLocks noChangeArrowheads="1"/>
          </p:cNvSpPr>
          <p:nvPr/>
        </p:nvSpPr>
        <p:spPr bwMode="auto">
          <a:xfrm>
            <a:off x="5718175" y="394446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197" name="Rectangle 20"/>
          <p:cNvSpPr>
            <a:spLocks noChangeArrowheads="1"/>
          </p:cNvSpPr>
          <p:nvPr/>
        </p:nvSpPr>
        <p:spPr bwMode="auto">
          <a:xfrm>
            <a:off x="6021388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198" name="Rectangle 21"/>
          <p:cNvSpPr>
            <a:spLocks noChangeArrowheads="1"/>
          </p:cNvSpPr>
          <p:nvPr/>
        </p:nvSpPr>
        <p:spPr bwMode="auto">
          <a:xfrm>
            <a:off x="6326188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199" name="Rectangle 22"/>
          <p:cNvSpPr>
            <a:spLocks noChangeArrowheads="1"/>
          </p:cNvSpPr>
          <p:nvPr/>
        </p:nvSpPr>
        <p:spPr bwMode="auto">
          <a:xfrm>
            <a:off x="6630988" y="394446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200" name="Rectangle 23"/>
          <p:cNvSpPr>
            <a:spLocks noChangeArrowheads="1"/>
          </p:cNvSpPr>
          <p:nvPr/>
        </p:nvSpPr>
        <p:spPr bwMode="auto">
          <a:xfrm>
            <a:off x="6935788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201" name="Rectangle 24"/>
          <p:cNvSpPr>
            <a:spLocks noChangeArrowheads="1"/>
          </p:cNvSpPr>
          <p:nvPr/>
        </p:nvSpPr>
        <p:spPr bwMode="auto">
          <a:xfrm>
            <a:off x="4803775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2" name="Rectangle 25"/>
          <p:cNvSpPr>
            <a:spLocks noChangeArrowheads="1"/>
          </p:cNvSpPr>
          <p:nvPr/>
        </p:nvSpPr>
        <p:spPr bwMode="auto">
          <a:xfrm>
            <a:off x="5108575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3" name="Rectangle 26"/>
          <p:cNvSpPr>
            <a:spLocks noChangeArrowheads="1"/>
          </p:cNvSpPr>
          <p:nvPr/>
        </p:nvSpPr>
        <p:spPr bwMode="auto">
          <a:xfrm>
            <a:off x="5413375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4" name="Rectangle 27"/>
          <p:cNvSpPr>
            <a:spLocks noChangeArrowheads="1"/>
          </p:cNvSpPr>
          <p:nvPr/>
        </p:nvSpPr>
        <p:spPr bwMode="auto">
          <a:xfrm>
            <a:off x="5718175" y="546846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5" name="Rectangle 28"/>
          <p:cNvSpPr>
            <a:spLocks noChangeArrowheads="1"/>
          </p:cNvSpPr>
          <p:nvPr/>
        </p:nvSpPr>
        <p:spPr bwMode="auto">
          <a:xfrm>
            <a:off x="60213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6" name="Rectangle 29"/>
          <p:cNvSpPr>
            <a:spLocks noChangeArrowheads="1"/>
          </p:cNvSpPr>
          <p:nvPr/>
        </p:nvSpPr>
        <p:spPr bwMode="auto">
          <a:xfrm>
            <a:off x="63261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7" name="Rectangle 30"/>
          <p:cNvSpPr>
            <a:spLocks noChangeArrowheads="1"/>
          </p:cNvSpPr>
          <p:nvPr/>
        </p:nvSpPr>
        <p:spPr bwMode="auto">
          <a:xfrm>
            <a:off x="66309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8" name="Rectangle 31"/>
          <p:cNvSpPr>
            <a:spLocks noChangeArrowheads="1"/>
          </p:cNvSpPr>
          <p:nvPr/>
        </p:nvSpPr>
        <p:spPr bwMode="auto">
          <a:xfrm>
            <a:off x="69357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9" name="Rectangle 32"/>
          <p:cNvSpPr>
            <a:spLocks noChangeArrowheads="1"/>
          </p:cNvSpPr>
          <p:nvPr/>
        </p:nvSpPr>
        <p:spPr bwMode="auto">
          <a:xfrm>
            <a:off x="4803775" y="699246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210" name="Rectangle 33"/>
          <p:cNvSpPr>
            <a:spLocks noChangeArrowheads="1"/>
          </p:cNvSpPr>
          <p:nvPr/>
        </p:nvSpPr>
        <p:spPr bwMode="auto">
          <a:xfrm>
            <a:off x="5108575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211" name="Rectangle 34"/>
          <p:cNvSpPr>
            <a:spLocks noChangeArrowheads="1"/>
          </p:cNvSpPr>
          <p:nvPr/>
        </p:nvSpPr>
        <p:spPr bwMode="auto">
          <a:xfrm>
            <a:off x="5413375" y="699246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212" name="Rectangle 35"/>
          <p:cNvSpPr>
            <a:spLocks noChangeArrowheads="1"/>
          </p:cNvSpPr>
          <p:nvPr/>
        </p:nvSpPr>
        <p:spPr bwMode="auto">
          <a:xfrm>
            <a:off x="6021388" y="699246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213" name="Rectangle 36"/>
          <p:cNvSpPr>
            <a:spLocks noChangeArrowheads="1"/>
          </p:cNvSpPr>
          <p:nvPr/>
        </p:nvSpPr>
        <p:spPr bwMode="auto">
          <a:xfrm>
            <a:off x="6326188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214" name="Rectangle 37"/>
          <p:cNvSpPr>
            <a:spLocks noChangeArrowheads="1"/>
          </p:cNvSpPr>
          <p:nvPr/>
        </p:nvSpPr>
        <p:spPr bwMode="auto">
          <a:xfrm>
            <a:off x="6630988" y="699246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215" name="Rectangle 38"/>
          <p:cNvSpPr>
            <a:spLocks noChangeArrowheads="1"/>
          </p:cNvSpPr>
          <p:nvPr/>
        </p:nvSpPr>
        <p:spPr bwMode="auto">
          <a:xfrm>
            <a:off x="6935788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216" name="Rectangle 39"/>
          <p:cNvSpPr>
            <a:spLocks noChangeArrowheads="1"/>
          </p:cNvSpPr>
          <p:nvPr/>
        </p:nvSpPr>
        <p:spPr bwMode="auto">
          <a:xfrm>
            <a:off x="158750" y="1080246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KAIZEN </a:t>
            </a:r>
            <a:r>
              <a:rPr lang="en-US" altLang="en-US" sz="1200" b="1" dirty="0" smtClean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THEME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: </a:t>
            </a:r>
            <a:r>
              <a:rPr lang="en-US" altLang="en-US" sz="1200" dirty="0" smtClean="0">
                <a:latin typeface="Calibri" pitchFamily="34" charset="0"/>
                <a:cs typeface="Arial" charset="0"/>
              </a:rPr>
              <a:t>To Reduce MTTR </a:t>
            </a:r>
            <a:endParaRPr lang="en-US" altLang="en-US" sz="900" dirty="0"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400" dirty="0"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</a:t>
            </a:r>
          </a:p>
        </p:txBody>
      </p:sp>
      <p:sp>
        <p:nvSpPr>
          <p:cNvPr id="217" name="Rectangle 41"/>
          <p:cNvSpPr>
            <a:spLocks noChangeArrowheads="1"/>
          </p:cNvSpPr>
          <p:nvPr/>
        </p:nvSpPr>
        <p:spPr bwMode="auto">
          <a:xfrm>
            <a:off x="152401" y="1461245"/>
            <a:ext cx="3058818" cy="822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t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Problem S</a:t>
            </a:r>
            <a:r>
              <a:rPr lang="en-US" altLang="en-US" sz="1200" b="1" dirty="0" smtClean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tatus </a:t>
            </a:r>
            <a:r>
              <a:rPr lang="en-US" altLang="en-US" sz="1200" b="1" dirty="0" smtClean="0">
                <a:latin typeface="Calibri" pitchFamily="34" charset="0"/>
                <a:cs typeface="Arial" charset="0"/>
              </a:rPr>
              <a:t>:-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dirty="0" smtClean="0">
                <a:latin typeface="Calibri" pitchFamily="34" charset="0"/>
                <a:cs typeface="Arial" charset="0"/>
              </a:rPr>
              <a:t>1)Difficult to maintenance of spindle motor due to motor mounting inside the m/c body. </a:t>
            </a:r>
            <a:endParaRPr lang="en-US" altLang="en-US" sz="900" b="1" dirty="0"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dirty="0" smtClean="0">
                <a:latin typeface="Calibri" pitchFamily="34" charset="0"/>
                <a:cs typeface="Arial" charset="0"/>
              </a:rPr>
              <a:t>2)Various type of motor used for all tragus </a:t>
            </a:r>
            <a:r>
              <a:rPr lang="en-US" altLang="en-US" sz="1600" dirty="0" smtClean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.</a:t>
            </a:r>
            <a:endParaRPr lang="en-US" altLang="en-US" sz="160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218" name="Rectangle 43"/>
          <p:cNvSpPr>
            <a:spLocks noChangeArrowheads="1"/>
          </p:cNvSpPr>
          <p:nvPr/>
        </p:nvSpPr>
        <p:spPr bwMode="auto">
          <a:xfrm>
            <a:off x="3211219" y="1385046"/>
            <a:ext cx="3262606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</a:t>
            </a: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E</a:t>
            </a:r>
            <a:r>
              <a:rPr 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n-US" sz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Spindle motor taken upper side of machine.</a:t>
            </a: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9" name="Rectangle 44"/>
          <p:cNvSpPr>
            <a:spLocks noChangeArrowheads="1"/>
          </p:cNvSpPr>
          <p:nvPr/>
        </p:nvSpPr>
        <p:spPr bwMode="auto">
          <a:xfrm>
            <a:off x="6478588" y="13850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220" name="Rectangle 45"/>
          <p:cNvSpPr>
            <a:spLocks noChangeArrowheads="1"/>
          </p:cNvSpPr>
          <p:nvPr/>
        </p:nvSpPr>
        <p:spPr bwMode="auto">
          <a:xfrm>
            <a:off x="6478588" y="15374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221" name="Rectangle 46"/>
          <p:cNvSpPr>
            <a:spLocks noChangeArrowheads="1"/>
          </p:cNvSpPr>
          <p:nvPr/>
        </p:nvSpPr>
        <p:spPr bwMode="auto">
          <a:xfrm>
            <a:off x="6478588" y="16898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223" name="Rectangle 48"/>
          <p:cNvSpPr>
            <a:spLocks noChangeArrowheads="1"/>
          </p:cNvSpPr>
          <p:nvPr/>
        </p:nvSpPr>
        <p:spPr bwMode="auto">
          <a:xfrm>
            <a:off x="7773988" y="13850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90 min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4" name="Rectangle 49"/>
          <p:cNvSpPr>
            <a:spLocks noChangeArrowheads="1"/>
          </p:cNvSpPr>
          <p:nvPr/>
        </p:nvSpPr>
        <p:spPr bwMode="auto">
          <a:xfrm>
            <a:off x="7773988" y="15374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30 min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5" name="Rectangle 50"/>
          <p:cNvSpPr>
            <a:spLocks noChangeArrowheads="1"/>
          </p:cNvSpPr>
          <p:nvPr/>
        </p:nvSpPr>
        <p:spPr bwMode="auto">
          <a:xfrm>
            <a:off x="7773988" y="16898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5.7.2016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6" name="Rectangle 51"/>
          <p:cNvSpPr>
            <a:spLocks noChangeArrowheads="1"/>
          </p:cNvSpPr>
          <p:nvPr/>
        </p:nvSpPr>
        <p:spPr bwMode="auto">
          <a:xfrm>
            <a:off x="7773988" y="18422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20.9.2016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7" name="Rectangle 52"/>
          <p:cNvSpPr>
            <a:spLocks noChangeArrowheads="1"/>
          </p:cNvSpPr>
          <p:nvPr/>
        </p:nvSpPr>
        <p:spPr bwMode="auto">
          <a:xfrm>
            <a:off x="6478588" y="1996972"/>
            <a:ext cx="2514600" cy="224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t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n-US" altLang="en-US" sz="1200" dirty="0" smtClean="0">
                <a:latin typeface="Calibri" pitchFamily="34" charset="0"/>
                <a:cs typeface="Calibri" pitchFamily="34" charset="0"/>
              </a:rPr>
              <a:t>Sujit, Bajrang, Sagar </a:t>
            </a:r>
            <a:endParaRPr lang="en-US" alt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8" name="Rectangle 55"/>
          <p:cNvSpPr>
            <a:spLocks noChangeArrowheads="1"/>
          </p:cNvSpPr>
          <p:nvPr/>
        </p:nvSpPr>
        <p:spPr bwMode="auto">
          <a:xfrm>
            <a:off x="6478588" y="2221660"/>
            <a:ext cx="2513012" cy="12903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n-US" altLang="en-US" sz="1050" b="1" dirty="0" smtClean="0">
                <a:latin typeface="Calibri" pitchFamily="34" charset="0"/>
                <a:cs typeface="Calibri" pitchFamily="34" charset="0"/>
              </a:rPr>
              <a:t>1) </a:t>
            </a:r>
            <a:r>
              <a:rPr lang="en-US" altLang="en-US" sz="1200" dirty="0" smtClean="0">
                <a:latin typeface="Calibri" pitchFamily="34" charset="0"/>
                <a:cs typeface="Calibri" pitchFamily="34" charset="0"/>
              </a:rPr>
              <a:t>MTTR Reduced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dirty="0" smtClean="0">
                <a:latin typeface="Calibri" pitchFamily="34" charset="0"/>
                <a:cs typeface="Calibri" pitchFamily="34" charset="0"/>
              </a:rPr>
              <a:t>2)Standardized the motor- Previous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dirty="0" smtClean="0">
                <a:latin typeface="Calibri" pitchFamily="34" charset="0"/>
                <a:cs typeface="Calibri" pitchFamily="34" charset="0"/>
              </a:rPr>
              <a:t>various types of motor used motor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dirty="0" smtClean="0">
                <a:latin typeface="Calibri" pitchFamily="34" charset="0"/>
                <a:cs typeface="Calibri" pitchFamily="34" charset="0"/>
              </a:rPr>
              <a:t>cost is 4500 RS. total machine is 7 no’s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dirty="0" smtClean="0">
                <a:latin typeface="Calibri" pitchFamily="34" charset="0"/>
                <a:cs typeface="Calibri" pitchFamily="34" charset="0"/>
              </a:rPr>
              <a:t>&amp; motor req. in spare.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dirty="0" smtClean="0">
                <a:latin typeface="Calibri" pitchFamily="34" charset="0"/>
                <a:cs typeface="Calibri" pitchFamily="34" charset="0"/>
              </a:rPr>
              <a:t>3)Productivity Increased  </a:t>
            </a:r>
            <a:endParaRPr lang="en-US" altLang="en-US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9" name="Rectangle 57"/>
          <p:cNvSpPr>
            <a:spLocks noChangeArrowheads="1"/>
          </p:cNvSpPr>
          <p:nvPr/>
        </p:nvSpPr>
        <p:spPr bwMode="auto">
          <a:xfrm>
            <a:off x="6478588" y="2221659"/>
            <a:ext cx="2513012" cy="1296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0" name="Rectangle 59"/>
          <p:cNvSpPr>
            <a:spLocks noChangeArrowheads="1"/>
          </p:cNvSpPr>
          <p:nvPr/>
        </p:nvSpPr>
        <p:spPr bwMode="auto">
          <a:xfrm>
            <a:off x="152400" y="6272959"/>
            <a:ext cx="304641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</a:t>
            </a:r>
            <a:r>
              <a:rPr lang="en-US" altLang="en-US" sz="1050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altLang="en-US" sz="1200" dirty="0" smtClean="0">
                <a:latin typeface="Calibri" pitchFamily="34" charset="0"/>
                <a:cs typeface="Calibri" pitchFamily="34" charset="0"/>
              </a:rPr>
              <a:t>SNC</a:t>
            </a:r>
            <a:r>
              <a:rPr lang="en-US" altLang="en-US" sz="1050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1" name="Rectangle 60"/>
          <p:cNvSpPr>
            <a:spLocks noChangeArrowheads="1"/>
          </p:cNvSpPr>
          <p:nvPr/>
        </p:nvSpPr>
        <p:spPr bwMode="auto">
          <a:xfrm>
            <a:off x="152400" y="6033246"/>
            <a:ext cx="30575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:-  </a:t>
            </a:r>
            <a:r>
              <a:rPr lang="en-US" altLang="en-US" sz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Sujit</a:t>
            </a:r>
            <a:endParaRPr lang="en-US" altLang="en-US" sz="120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2" name="Rectangle 61"/>
          <p:cNvSpPr>
            <a:spLocks noChangeArrowheads="1"/>
          </p:cNvSpPr>
          <p:nvPr/>
        </p:nvSpPr>
        <p:spPr bwMode="auto">
          <a:xfrm>
            <a:off x="152400" y="5804646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DATE : </a:t>
            </a:r>
            <a:r>
              <a:rPr lang="en-US" altLang="en-US" sz="1200" dirty="0" smtClean="0">
                <a:latin typeface="Calibri" pitchFamily="34" charset="0"/>
                <a:cs typeface="Calibri" pitchFamily="34" charset="0"/>
              </a:rPr>
              <a:t>10.10.2016</a:t>
            </a:r>
            <a:endParaRPr lang="en-US" altLang="en-US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3" name="Rectangle 62"/>
          <p:cNvSpPr>
            <a:spLocks noChangeArrowheads="1"/>
          </p:cNvSpPr>
          <p:nvPr/>
        </p:nvSpPr>
        <p:spPr bwMode="auto">
          <a:xfrm>
            <a:off x="152399" y="3899646"/>
            <a:ext cx="3058819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 - WHY ANALYSIS</a:t>
            </a:r>
            <a:r>
              <a:rPr lang="en-US" sz="90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:-</a:t>
            </a:r>
            <a:r>
              <a:rPr lang="en-US" altLang="en-US" sz="90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latin typeface="Calibri" pitchFamily="34" charset="0"/>
                <a:cs typeface="Arial" charset="0"/>
              </a:rPr>
              <a:t>Why1</a:t>
            </a:r>
            <a:r>
              <a:rPr lang="en-US" altLang="en-US" sz="1200" dirty="0" smtClean="0">
                <a:latin typeface="Calibri" pitchFamily="34" charset="0"/>
                <a:cs typeface="Arial" charset="0"/>
              </a:rPr>
              <a:t>-Difficult to maintenance of spindle motor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latin typeface="Calibri" pitchFamily="34" charset="0"/>
                <a:cs typeface="Arial" charset="0"/>
              </a:rPr>
              <a:t>Why2</a:t>
            </a:r>
            <a:r>
              <a:rPr lang="en-US" altLang="en-US" sz="1200" dirty="0">
                <a:latin typeface="Calibri" pitchFamily="34" charset="0"/>
                <a:cs typeface="Arial" charset="0"/>
              </a:rPr>
              <a:t>-Spindle motor mounting inside the m/c body. </a:t>
            </a:r>
            <a:endParaRPr lang="en-US" altLang="en-US" sz="900" b="1" dirty="0"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latin typeface="Calibri" pitchFamily="34" charset="0"/>
                <a:cs typeface="Arial" charset="0"/>
              </a:rPr>
              <a:t>Why3</a:t>
            </a:r>
            <a:r>
              <a:rPr lang="en-US" altLang="en-US" sz="1200" dirty="0" smtClean="0">
                <a:latin typeface="Calibri" pitchFamily="34" charset="0"/>
                <a:cs typeface="Arial" charset="0"/>
              </a:rPr>
              <a:t>-manufacturing design defect  </a:t>
            </a:r>
            <a:endParaRPr lang="en-US" altLang="en-US" sz="1200" dirty="0">
              <a:latin typeface="Calibri" pitchFamily="34" charset="0"/>
              <a:cs typeface="Arial" charset="0"/>
            </a:endParaRPr>
          </a:p>
        </p:txBody>
      </p:sp>
      <p:sp>
        <p:nvSpPr>
          <p:cNvPr id="234" name="Rectangle 63"/>
          <p:cNvSpPr>
            <a:spLocks noChangeArrowheads="1"/>
          </p:cNvSpPr>
          <p:nvPr/>
        </p:nvSpPr>
        <p:spPr bwMode="auto">
          <a:xfrm>
            <a:off x="3205163" y="3899646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5" name="Rectangle 66"/>
          <p:cNvSpPr>
            <a:spLocks noChangeArrowheads="1"/>
          </p:cNvSpPr>
          <p:nvPr/>
        </p:nvSpPr>
        <p:spPr bwMode="auto">
          <a:xfrm>
            <a:off x="6478588" y="5345859"/>
            <a:ext cx="2513012" cy="268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CC"/>
                </a:solidFill>
                <a:latin typeface="Calibri" pitchFamily="34" charset="0"/>
              </a:rPr>
              <a:t>SCOPE &amp; PLAN FOR HORIZONTAL DEPLOYMENT</a:t>
            </a:r>
          </a:p>
        </p:txBody>
      </p:sp>
      <p:sp>
        <p:nvSpPr>
          <p:cNvPr id="236" name="Rectangle 72"/>
          <p:cNvSpPr>
            <a:spLocks noChangeArrowheads="1"/>
          </p:cNvSpPr>
          <p:nvPr/>
        </p:nvSpPr>
        <p:spPr bwMode="auto">
          <a:xfrm>
            <a:off x="6500639" y="5614146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SR.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NO.</a:t>
            </a:r>
          </a:p>
        </p:txBody>
      </p:sp>
      <p:sp>
        <p:nvSpPr>
          <p:cNvPr id="237" name="Rectangle 73"/>
          <p:cNvSpPr>
            <a:spLocks noChangeArrowheads="1"/>
          </p:cNvSpPr>
          <p:nvPr/>
        </p:nvSpPr>
        <p:spPr bwMode="auto">
          <a:xfrm>
            <a:off x="6729239" y="5614146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smtClean="0">
                <a:solidFill>
                  <a:srgbClr val="000000"/>
                </a:solidFill>
                <a:latin typeface="Calibri" pitchFamily="34" charset="0"/>
              </a:rPr>
              <a:t>CELL</a:t>
            </a:r>
          </a:p>
        </p:txBody>
      </p:sp>
      <p:sp>
        <p:nvSpPr>
          <p:cNvPr id="238" name="Rectangle 74"/>
          <p:cNvSpPr>
            <a:spLocks noChangeArrowheads="1"/>
          </p:cNvSpPr>
          <p:nvPr/>
        </p:nvSpPr>
        <p:spPr bwMode="auto">
          <a:xfrm>
            <a:off x="7186439" y="5614146"/>
            <a:ext cx="533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smtClean="0">
                <a:solidFill>
                  <a:srgbClr val="000000"/>
                </a:solidFill>
                <a:latin typeface="Calibri" pitchFamily="34" charset="0"/>
              </a:rPr>
              <a:t>TARGET</a:t>
            </a:r>
          </a:p>
        </p:txBody>
      </p:sp>
      <p:sp>
        <p:nvSpPr>
          <p:cNvPr id="239" name="Rectangle 75"/>
          <p:cNvSpPr>
            <a:spLocks noChangeArrowheads="1"/>
          </p:cNvSpPr>
          <p:nvPr/>
        </p:nvSpPr>
        <p:spPr bwMode="auto">
          <a:xfrm>
            <a:off x="7719839" y="5614146"/>
            <a:ext cx="815974" cy="23140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smtClean="0">
                <a:solidFill>
                  <a:srgbClr val="000000"/>
                </a:solidFill>
                <a:latin typeface="Calibri" pitchFamily="34" charset="0"/>
              </a:rPr>
              <a:t>RESPONSIBILITY</a:t>
            </a:r>
          </a:p>
        </p:txBody>
      </p:sp>
      <p:sp>
        <p:nvSpPr>
          <p:cNvPr id="240" name="Rectangle 76"/>
          <p:cNvSpPr>
            <a:spLocks noChangeArrowheads="1"/>
          </p:cNvSpPr>
          <p:nvPr/>
        </p:nvSpPr>
        <p:spPr bwMode="auto">
          <a:xfrm>
            <a:off x="8535813" y="5614146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smtClean="0">
                <a:solidFill>
                  <a:srgbClr val="000000"/>
                </a:solidFill>
                <a:latin typeface="Calibri" pitchFamily="34" charset="0"/>
              </a:rPr>
              <a:t>STATUS</a:t>
            </a:r>
          </a:p>
        </p:txBody>
      </p:sp>
      <p:sp>
        <p:nvSpPr>
          <p:cNvPr id="242" name="Rectangle 85"/>
          <p:cNvSpPr>
            <a:spLocks noChangeArrowheads="1"/>
          </p:cNvSpPr>
          <p:nvPr/>
        </p:nvSpPr>
        <p:spPr bwMode="auto">
          <a:xfrm>
            <a:off x="6478588" y="3518646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243" name="Rectangle 105"/>
          <p:cNvSpPr>
            <a:spLocks noChangeArrowheads="1"/>
          </p:cNvSpPr>
          <p:nvPr/>
        </p:nvSpPr>
        <p:spPr bwMode="auto">
          <a:xfrm>
            <a:off x="152400" y="394446"/>
            <a:ext cx="8839200" cy="6321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4" name="Line 83"/>
          <p:cNvSpPr>
            <a:spLocks noChangeShapeType="1"/>
          </p:cNvSpPr>
          <p:nvPr/>
        </p:nvSpPr>
        <p:spPr bwMode="auto">
          <a:xfrm>
            <a:off x="6326188" y="2221659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5" name="Line 86"/>
          <p:cNvSpPr>
            <a:spLocks noChangeShapeType="1"/>
          </p:cNvSpPr>
          <p:nvPr/>
        </p:nvSpPr>
        <p:spPr bwMode="auto">
          <a:xfrm>
            <a:off x="6326188" y="2147046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6" name="Line 87"/>
          <p:cNvSpPr>
            <a:spLocks noChangeShapeType="1"/>
          </p:cNvSpPr>
          <p:nvPr/>
        </p:nvSpPr>
        <p:spPr bwMode="auto">
          <a:xfrm>
            <a:off x="6326188" y="2394696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8" name="Rectangle 78"/>
          <p:cNvSpPr>
            <a:spLocks noChangeArrowheads="1"/>
          </p:cNvSpPr>
          <p:nvPr/>
        </p:nvSpPr>
        <p:spPr bwMode="auto">
          <a:xfrm>
            <a:off x="7191462" y="5842747"/>
            <a:ext cx="528377" cy="3753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10.10.16</a:t>
            </a:r>
            <a:endParaRPr lang="en-US" alt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9" name="Rectangle 88"/>
          <p:cNvSpPr>
            <a:spLocks noChangeArrowheads="1"/>
          </p:cNvSpPr>
          <p:nvPr/>
        </p:nvSpPr>
        <p:spPr bwMode="auto">
          <a:xfrm>
            <a:off x="6478588" y="3823446"/>
            <a:ext cx="2513012" cy="15224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WHAT TO DO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:- </a:t>
            </a:r>
            <a:r>
              <a:rPr lang="en-US" sz="1200" dirty="0" smtClean="0">
                <a:latin typeface="Calibri"/>
                <a:cs typeface="Arial" charset="0"/>
              </a:rPr>
              <a:t>Irreversible</a:t>
            </a:r>
            <a:r>
              <a:rPr lang="en-US" sz="1050" b="1" dirty="0" smtClean="0">
                <a:latin typeface="Calibri"/>
                <a:cs typeface="Arial" charset="0"/>
              </a:rPr>
              <a:t> </a:t>
            </a:r>
            <a:endParaRPr lang="en-US" sz="1050" dirty="0"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HOW TO DO:-</a:t>
            </a:r>
            <a:r>
              <a:rPr lang="en-US" sz="1050" dirty="0">
                <a:solidFill>
                  <a:srgbClr val="000000"/>
                </a:solidFill>
                <a:cs typeface="Arial" charset="0"/>
              </a:rPr>
              <a:t> 		</a:t>
            </a:r>
            <a:r>
              <a:rPr lang="en-US" sz="1050" dirty="0" smtClean="0">
                <a:solidFill>
                  <a:srgbClr val="000000"/>
                </a:solidFill>
                <a:cs typeface="Arial" charset="0"/>
              </a:rPr>
              <a:t>		</a:t>
            </a:r>
          </a:p>
          <a:p>
            <a:pPr>
              <a:defRPr/>
            </a:pP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FREQUENCY :- </a:t>
            </a:r>
            <a:endParaRPr lang="en-US" sz="105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50" name="TextBox 4"/>
          <p:cNvSpPr txBox="1">
            <a:spLocks noChangeArrowheads="1"/>
          </p:cNvSpPr>
          <p:nvPr/>
        </p:nvSpPr>
        <p:spPr bwMode="auto">
          <a:xfrm>
            <a:off x="1182688" y="476996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251" name="Rounded Rectangle 95"/>
          <p:cNvSpPr>
            <a:spLocks noChangeArrowheads="1"/>
          </p:cNvSpPr>
          <p:nvPr/>
        </p:nvSpPr>
        <p:spPr bwMode="auto">
          <a:xfrm>
            <a:off x="5562600" y="3618659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252" name="Rectangle 82"/>
          <p:cNvSpPr>
            <a:spLocks noChangeArrowheads="1"/>
          </p:cNvSpPr>
          <p:nvPr/>
        </p:nvSpPr>
        <p:spPr bwMode="auto">
          <a:xfrm>
            <a:off x="152400" y="5423646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ROOT CAUSE </a:t>
            </a:r>
            <a:r>
              <a:rPr lang="en-US" sz="1050" b="1" dirty="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: </a:t>
            </a:r>
            <a:r>
              <a:rPr lang="en-US" sz="1200" dirty="0" smtClean="0">
                <a:latin typeface="Calibri" pitchFamily="34" charset="0"/>
                <a:cs typeface="Arial" charset="0"/>
              </a:rPr>
              <a:t>Manufacturing design defect</a:t>
            </a:r>
            <a:endParaRPr lang="en-US" altLang="en-US" sz="1200" dirty="0">
              <a:latin typeface="Calibri" pitchFamily="34" charset="0"/>
              <a:cs typeface="Arial" charset="0"/>
            </a:endParaRPr>
          </a:p>
        </p:txBody>
      </p:sp>
      <p:sp>
        <p:nvSpPr>
          <p:cNvPr id="253" name="Oval 3"/>
          <p:cNvSpPr>
            <a:spLocks noChangeArrowheads="1"/>
          </p:cNvSpPr>
          <p:nvPr/>
        </p:nvSpPr>
        <p:spPr bwMode="auto">
          <a:xfrm>
            <a:off x="882650" y="2147046"/>
            <a:ext cx="496888" cy="1143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4" name="Rectangle 79"/>
          <p:cNvSpPr>
            <a:spLocks noChangeArrowheads="1"/>
          </p:cNvSpPr>
          <p:nvPr/>
        </p:nvSpPr>
        <p:spPr bwMode="auto">
          <a:xfrm>
            <a:off x="6490405" y="5837142"/>
            <a:ext cx="241919" cy="3810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en-US" alt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5" name="Rectangle 73"/>
          <p:cNvSpPr>
            <a:spLocks noChangeArrowheads="1"/>
          </p:cNvSpPr>
          <p:nvPr/>
        </p:nvSpPr>
        <p:spPr bwMode="auto">
          <a:xfrm>
            <a:off x="6732325" y="5837142"/>
            <a:ext cx="4541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Traub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6 No’s</a:t>
            </a:r>
            <a:endParaRPr lang="en-US" alt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" name="Rectangle 73"/>
          <p:cNvSpPr>
            <a:spLocks noChangeArrowheads="1"/>
          </p:cNvSpPr>
          <p:nvPr/>
        </p:nvSpPr>
        <p:spPr bwMode="auto">
          <a:xfrm>
            <a:off x="8534400" y="5842747"/>
            <a:ext cx="457200" cy="3781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8" name="Oval 2"/>
          <p:cNvSpPr>
            <a:spLocks noChangeArrowheads="1"/>
          </p:cNvSpPr>
          <p:nvPr/>
        </p:nvSpPr>
        <p:spPr bwMode="auto">
          <a:xfrm>
            <a:off x="609600" y="2355009"/>
            <a:ext cx="273050" cy="3254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9" name="Oval 5"/>
          <p:cNvSpPr>
            <a:spLocks noChangeArrowheads="1"/>
          </p:cNvSpPr>
          <p:nvPr/>
        </p:nvSpPr>
        <p:spPr bwMode="auto">
          <a:xfrm>
            <a:off x="3733800" y="2518521"/>
            <a:ext cx="1031875" cy="7715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60" name="Rectangle 47"/>
          <p:cNvSpPr>
            <a:spLocks noChangeArrowheads="1"/>
          </p:cNvSpPr>
          <p:nvPr/>
        </p:nvSpPr>
        <p:spPr bwMode="auto">
          <a:xfrm>
            <a:off x="6478588" y="18422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cxnSp>
        <p:nvCxnSpPr>
          <p:cNvPr id="262" name="Straight Connector 7"/>
          <p:cNvCxnSpPr>
            <a:cxnSpLocks noChangeShapeType="1"/>
          </p:cNvCxnSpPr>
          <p:nvPr/>
        </p:nvCxnSpPr>
        <p:spPr bwMode="auto">
          <a:xfrm>
            <a:off x="995363" y="2221659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263" name="Straight Connector 12"/>
          <p:cNvCxnSpPr>
            <a:cxnSpLocks noChangeShapeType="1"/>
          </p:cNvCxnSpPr>
          <p:nvPr/>
        </p:nvCxnSpPr>
        <p:spPr bwMode="auto">
          <a:xfrm>
            <a:off x="3429000" y="2832846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264" name="Rounded Rectangle 15"/>
          <p:cNvSpPr>
            <a:spLocks noChangeArrowheads="1"/>
          </p:cNvSpPr>
          <p:nvPr/>
        </p:nvSpPr>
        <p:spPr bwMode="auto">
          <a:xfrm>
            <a:off x="3505200" y="2980484"/>
            <a:ext cx="228600" cy="38576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cxnSp>
        <p:nvCxnSpPr>
          <p:cNvPr id="265" name="Straight Arrow Connector 17"/>
          <p:cNvCxnSpPr>
            <a:cxnSpLocks noChangeShapeType="1"/>
          </p:cNvCxnSpPr>
          <p:nvPr/>
        </p:nvCxnSpPr>
        <p:spPr bwMode="auto">
          <a:xfrm>
            <a:off x="3490913" y="2832846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266" name="Straight Connector 30"/>
          <p:cNvCxnSpPr>
            <a:cxnSpLocks noChangeShapeType="1"/>
            <a:endCxn id="264" idx="2"/>
          </p:cNvCxnSpPr>
          <p:nvPr/>
        </p:nvCxnSpPr>
        <p:spPr bwMode="auto">
          <a:xfrm>
            <a:off x="3505200" y="2832846"/>
            <a:ext cx="11430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267" name="Rounded Rectangle 95"/>
          <p:cNvSpPr>
            <a:spLocks noChangeArrowheads="1"/>
          </p:cNvSpPr>
          <p:nvPr/>
        </p:nvSpPr>
        <p:spPr bwMode="auto">
          <a:xfrm>
            <a:off x="2295525" y="3618659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graphicFrame>
        <p:nvGraphicFramePr>
          <p:cNvPr id="269" name="Chart 26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6137809"/>
              </p:ext>
            </p:extLst>
          </p:nvPr>
        </p:nvGraphicFramePr>
        <p:xfrm>
          <a:off x="3461784" y="4762712"/>
          <a:ext cx="2607782" cy="1702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71" name="TextBox 4"/>
          <p:cNvSpPr txBox="1"/>
          <p:nvPr/>
        </p:nvSpPr>
        <p:spPr>
          <a:xfrm>
            <a:off x="3702531" y="4365104"/>
            <a:ext cx="1738938" cy="176087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/>
              <a:t>MTTR Reduced in Min.</a:t>
            </a:r>
          </a:p>
        </p:txBody>
      </p:sp>
      <p:pic>
        <p:nvPicPr>
          <p:cNvPr id="273" name="Picture 272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96" y="2380032"/>
            <a:ext cx="2205560" cy="1186336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274" name="Picture 273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675" y="2093656"/>
            <a:ext cx="1408113" cy="1461502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275" name="Picture 27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093656"/>
            <a:ext cx="1296144" cy="1472712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7719839" y="5845548"/>
            <a:ext cx="814561" cy="3753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Sujit</a:t>
            </a:r>
            <a:endParaRPr lang="en-US" alt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14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250</Words>
  <Application>Microsoft Office PowerPoint</Application>
  <PresentationFormat>On-screen Show (4:3)</PresentationFormat>
  <Paragraphs>82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Sachin Kadnar</dc:creator>
  <cp:lastModifiedBy>Sachin Kadnar</cp:lastModifiedBy>
  <cp:revision>1</cp:revision>
  <dcterms:created xsi:type="dcterms:W3CDTF">2006-08-16T00:00:00Z</dcterms:created>
  <dcterms:modified xsi:type="dcterms:W3CDTF">2016-10-22T10:55:11Z</dcterms:modified>
</cp:coreProperties>
</file>